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7"/>
  </p:notesMasterIdLst>
  <p:sldIdLst>
    <p:sldId id="292" r:id="rId2"/>
    <p:sldId id="260" r:id="rId3"/>
    <p:sldId id="298" r:id="rId4"/>
    <p:sldId id="307" r:id="rId5"/>
    <p:sldId id="300" r:id="rId6"/>
    <p:sldId id="302" r:id="rId7"/>
    <p:sldId id="274" r:id="rId8"/>
    <p:sldId id="279" r:id="rId9"/>
    <p:sldId id="290" r:id="rId10"/>
    <p:sldId id="303" r:id="rId11"/>
    <p:sldId id="299" r:id="rId12"/>
    <p:sldId id="301" r:id="rId13"/>
    <p:sldId id="306" r:id="rId14"/>
    <p:sldId id="281" r:id="rId15"/>
    <p:sldId id="269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92D050"/>
    <a:srgbClr val="D0CECE"/>
    <a:srgbClr val="00002F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0076" y="2306465"/>
            <a:ext cx="7549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글러브 활용</a:t>
            </a:r>
            <a:endParaRPr lang="en-US" altLang="ko-KR" sz="48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 </a:t>
            </a:r>
            <a:r>
              <a:rPr lang="ko-KR" altLang="en-US" sz="4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키보드 인터페이스 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335428" y="3994939"/>
            <a:ext cx="7364626" cy="5807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FD015-A68D-4A04-BB74-2988C3E9C7BD}"/>
              </a:ext>
            </a:extLst>
          </p:cNvPr>
          <p:cNvSpPr/>
          <p:nvPr/>
        </p:nvSpPr>
        <p:spPr>
          <a:xfrm>
            <a:off x="8603811" y="5487382"/>
            <a:ext cx="2856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</a:t>
            </a:r>
            <a:r>
              <a:rPr lang="ko-KR" altLang="en-US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응용시스템공학과</a:t>
            </a:r>
            <a:endParaRPr lang="en-US" altLang="ko-KR" sz="20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en-US" altLang="ko-KR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1294012 </a:t>
            </a:r>
            <a:r>
              <a:rPr lang="ko-KR" altLang="en-US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김현준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8EB421-377D-40C5-8DDB-7D6399DFF0BC}"/>
              </a:ext>
            </a:extLst>
          </p:cNvPr>
          <p:cNvSpPr/>
          <p:nvPr/>
        </p:nvSpPr>
        <p:spPr>
          <a:xfrm>
            <a:off x="8384378" y="4803165"/>
            <a:ext cx="3076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지도교수 </a:t>
            </a:r>
            <a:r>
              <a:rPr lang="en-US" altLang="ko-KR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20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이관우</a:t>
            </a:r>
            <a:r>
              <a:rPr lang="ko-KR" altLang="en-US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78256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1557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38644" y="434045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06AB8-056D-4725-85EC-E9F9EDBAD70C}"/>
              </a:ext>
            </a:extLst>
          </p:cNvPr>
          <p:cNvSpPr txBox="1"/>
          <p:nvPr/>
        </p:nvSpPr>
        <p:spPr>
          <a:xfrm>
            <a:off x="5425440" y="3244334"/>
            <a:ext cx="455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4201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1557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38644" y="434045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06AB8-056D-4725-85EC-E9F9EDBAD70C}"/>
              </a:ext>
            </a:extLst>
          </p:cNvPr>
          <p:cNvSpPr txBox="1"/>
          <p:nvPr/>
        </p:nvSpPr>
        <p:spPr>
          <a:xfrm>
            <a:off x="5425440" y="3244334"/>
            <a:ext cx="455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6426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1557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6377" y="434045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키보드 인터페이스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FD8EA-2F41-46C3-8C59-E8D26733E989}"/>
              </a:ext>
            </a:extLst>
          </p:cNvPr>
          <p:cNvSpPr txBox="1"/>
          <p:nvPr/>
        </p:nvSpPr>
        <p:spPr>
          <a:xfrm>
            <a:off x="856377" y="2493293"/>
            <a:ext cx="50168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정확도 부족</a:t>
            </a:r>
            <a:endParaRPr lang="en-US" altLang="ko-KR" sz="2000" dirty="0"/>
          </a:p>
          <a:p>
            <a:r>
              <a:rPr lang="en-US" altLang="ko-KR" sz="2000" dirty="0"/>
              <a:t>    -&gt;</a:t>
            </a:r>
            <a:r>
              <a:rPr lang="ko-KR" altLang="en-US" sz="2000" dirty="0"/>
              <a:t>각도의 개수가 많이 조절하기 힘들다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자동완성 기능 추가 하기에는 시간 부족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F2BF3-54DA-46CF-AEDD-25412BDD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 t="5956" r="2027" b="1523"/>
          <a:stretch/>
        </p:blipFill>
        <p:spPr>
          <a:xfrm>
            <a:off x="6318760" y="989148"/>
            <a:ext cx="4589902" cy="4979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FE2BE-7EDE-4EF3-8352-28755925F5A2}"/>
              </a:ext>
            </a:extLst>
          </p:cNvPr>
          <p:cNvSpPr txBox="1"/>
          <p:nvPr/>
        </p:nvSpPr>
        <p:spPr>
          <a:xfrm>
            <a:off x="1026522" y="1806670"/>
            <a:ext cx="358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71467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1557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6377" y="434045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키보드 인터페이스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FD8EA-2F41-46C3-8C59-E8D26733E989}"/>
              </a:ext>
            </a:extLst>
          </p:cNvPr>
          <p:cNvSpPr txBox="1"/>
          <p:nvPr/>
        </p:nvSpPr>
        <p:spPr>
          <a:xfrm>
            <a:off x="856377" y="2493293"/>
            <a:ext cx="501686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정확도 부족 문제 </a:t>
            </a:r>
            <a:endParaRPr lang="en-US" altLang="ko-KR" sz="2000" dirty="0"/>
          </a:p>
          <a:p>
            <a:r>
              <a:rPr lang="en-US" altLang="ko-KR" dirty="0"/>
              <a:t>    </a:t>
            </a:r>
            <a:r>
              <a:rPr lang="ko-KR" altLang="en-US" dirty="0"/>
              <a:t>각도를 </a:t>
            </a:r>
            <a:r>
              <a:rPr lang="en-US" altLang="ko-KR" dirty="0"/>
              <a:t>5</a:t>
            </a:r>
            <a:r>
              <a:rPr lang="ko-KR" altLang="en-US" dirty="0"/>
              <a:t>개로 줄이기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엄지를 구부리면 모음 버튼 활성화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범위 밖으로 이동 시 보조버튼 활성화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자동완성 기능 추가 하기에는 시간 부족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정확도 개선 우선적으로 하려함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F2BF3-54DA-46CF-AEDD-25412BDD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 t="5956" r="2027" b="1523"/>
          <a:stretch/>
        </p:blipFill>
        <p:spPr>
          <a:xfrm>
            <a:off x="6318760" y="989148"/>
            <a:ext cx="4589902" cy="4979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FE2BE-7EDE-4EF3-8352-28755925F5A2}"/>
              </a:ext>
            </a:extLst>
          </p:cNvPr>
          <p:cNvSpPr txBox="1"/>
          <p:nvPr/>
        </p:nvSpPr>
        <p:spPr>
          <a:xfrm>
            <a:off x="1026522" y="1806670"/>
            <a:ext cx="358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추후 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EF167-C0F6-4E35-BF85-044D4D87BB4F}"/>
              </a:ext>
            </a:extLst>
          </p:cNvPr>
          <p:cNvSpPr/>
          <p:nvPr/>
        </p:nvSpPr>
        <p:spPr>
          <a:xfrm>
            <a:off x="10263883" y="1623318"/>
            <a:ext cx="675601" cy="19315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08849A-A378-4CF0-A9D5-261C67D816CC}"/>
              </a:ext>
            </a:extLst>
          </p:cNvPr>
          <p:cNvSpPr/>
          <p:nvPr/>
        </p:nvSpPr>
        <p:spPr>
          <a:xfrm>
            <a:off x="6586826" y="5383658"/>
            <a:ext cx="1993187" cy="5846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4444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514853-BD63-4BE5-AD5A-8D878200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37353"/>
              </p:ext>
            </p:extLst>
          </p:nvPr>
        </p:nvGraphicFramePr>
        <p:xfrm>
          <a:off x="871983" y="2080550"/>
          <a:ext cx="1073391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058">
                  <a:extLst>
                    <a:ext uri="{9D8B030D-6E8A-4147-A177-3AD203B41FA5}">
                      <a16:colId xmlns:a16="http://schemas.microsoft.com/office/drawing/2014/main" val="705709206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849018396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830268443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225532115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412843954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533235522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4289383231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162060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1845296833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2231247393"/>
                    </a:ext>
                  </a:extLst>
                </a:gridCol>
                <a:gridCol w="825686">
                  <a:extLst>
                    <a:ext uri="{9D8B030D-6E8A-4147-A177-3AD203B41FA5}">
                      <a16:colId xmlns:a16="http://schemas.microsoft.com/office/drawing/2014/main" val="327128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77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9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7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조데이터 글러브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13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센서 값 추출 및 가공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5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블루투스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67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마우스 동작 제어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제스처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54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키보드 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065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14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9025" y="2447473"/>
            <a:ext cx="30139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en-US" altLang="ko-KR" sz="8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858941"/>
            <a:ext cx="4200071" cy="5598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8372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3630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9356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14614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내용</a:t>
            </a:r>
            <a:endParaRPr lang="ko-KR" altLang="en-US" sz="2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5082" y="273292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30340" y="34290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추후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2535" y="6278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627017" y="989148"/>
            <a:ext cx="3161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070" y="437393"/>
            <a:ext cx="3377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텍스트 입력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AE1136-B74A-4F88-A18F-62611169810C}"/>
              </a:ext>
            </a:extLst>
          </p:cNvPr>
          <p:cNvSpPr/>
          <p:nvPr/>
        </p:nvSpPr>
        <p:spPr>
          <a:xfrm>
            <a:off x="4850846" y="1108873"/>
            <a:ext cx="2906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영화</a:t>
            </a:r>
            <a:r>
              <a:rPr lang="en-US" altLang="ko-KR" sz="2000" b="1" dirty="0"/>
              <a:t> ‘</a:t>
            </a:r>
            <a:r>
              <a:rPr lang="ko-KR" altLang="en-US" sz="2000" b="1" dirty="0"/>
              <a:t>레디 플레이어 원</a:t>
            </a:r>
            <a:r>
              <a:rPr lang="en-US" altLang="ko-KR" sz="2000" b="1" dirty="0"/>
              <a:t>’</a:t>
            </a:r>
            <a:endParaRPr lang="ko-KR" altLang="en-US" sz="2000" b="1" dirty="0"/>
          </a:p>
        </p:txBody>
      </p:sp>
      <p:pic>
        <p:nvPicPr>
          <p:cNvPr id="1028" name="Picture 4" descr="http://img1.daumcdn.net/thumb/R720x0/?fname=http://t1.daumcdn.net/liveboard/movie/0b9699af97ab4626ba7ed5872f0c7f85.JPG">
            <a:extLst>
              <a:ext uri="{FF2B5EF4-FFF2-40B4-BE49-F238E27FC236}">
                <a16:creationId xmlns:a16="http://schemas.microsoft.com/office/drawing/2014/main" id="{5563CB81-44B5-434C-B79E-3920BF2C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59" y="1616235"/>
            <a:ext cx="9375551" cy="49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5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627017" y="989148"/>
            <a:ext cx="3161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070" y="437393"/>
            <a:ext cx="3377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텍스트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80405-FFEF-42DA-BB46-DC5AFA379E42}"/>
              </a:ext>
            </a:extLst>
          </p:cNvPr>
          <p:cNvSpPr txBox="1"/>
          <p:nvPr/>
        </p:nvSpPr>
        <p:spPr>
          <a:xfrm>
            <a:off x="1837894" y="5634523"/>
            <a:ext cx="850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/>
              <a:t>VR </a:t>
            </a:r>
            <a:r>
              <a:rPr lang="ko-KR" altLang="en-US" sz="2000" dirty="0"/>
              <a:t>헤드셋을 착용하고 가상 현실 속 텍스트 입력을 하는 것은 어려운 일</a:t>
            </a:r>
          </a:p>
        </p:txBody>
      </p:sp>
      <p:pic>
        <p:nvPicPr>
          <p:cNvPr id="1026" name="Picture 2" descr="부서진 키보드에 대한 이미지 검색결과">
            <a:extLst>
              <a:ext uri="{FF2B5EF4-FFF2-40B4-BE49-F238E27FC236}">
                <a16:creationId xmlns:a16="http://schemas.microsoft.com/office/drawing/2014/main" id="{D16E2F8F-0729-424D-AEAB-2F96DECD8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4"/>
          <a:stretch/>
        </p:blipFill>
        <p:spPr bwMode="auto">
          <a:xfrm>
            <a:off x="2563264" y="1223477"/>
            <a:ext cx="6727956" cy="37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202B7C-26A6-4971-AD08-E2B5CA18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94" y="680601"/>
            <a:ext cx="5526481" cy="32188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74D560-824E-4EE3-9160-A3DBB25A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7" y="689310"/>
            <a:ext cx="4688046" cy="3218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61718-927F-4B6B-AD69-8B7A0D1FB62B}"/>
              </a:ext>
            </a:extLst>
          </p:cNvPr>
          <p:cNvSpPr txBox="1"/>
          <p:nvPr/>
        </p:nvSpPr>
        <p:spPr>
          <a:xfrm>
            <a:off x="7081990" y="151182"/>
            <a:ext cx="3941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구글 데이트림 </a:t>
            </a:r>
            <a:r>
              <a:rPr lang="ko-KR" altLang="en-US" sz="2000" b="1" dirty="0" err="1"/>
              <a:t>랩스</a:t>
            </a:r>
            <a:r>
              <a:rPr lang="ko-KR" altLang="en-US" sz="2000" b="1" dirty="0"/>
              <a:t> 드럼 </a:t>
            </a:r>
            <a:r>
              <a:rPr lang="ko-KR" altLang="en-US" sz="2000" b="1" dirty="0" err="1"/>
              <a:t>키즈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21F25-1284-432B-8C75-85EA9262C920}"/>
              </a:ext>
            </a:extLst>
          </p:cNvPr>
          <p:cNvSpPr txBox="1"/>
          <p:nvPr/>
        </p:nvSpPr>
        <p:spPr>
          <a:xfrm>
            <a:off x="1580471" y="144600"/>
            <a:ext cx="3941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구글 </a:t>
            </a:r>
            <a:r>
              <a:rPr lang="ko-KR" altLang="en-US" sz="2000" b="1"/>
              <a:t>데이트림 키보드</a:t>
            </a:r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E6C8B-9A99-4FB3-A934-AAC2DAAFD708}"/>
              </a:ext>
            </a:extLst>
          </p:cNvPr>
          <p:cNvSpPr txBox="1"/>
          <p:nvPr/>
        </p:nvSpPr>
        <p:spPr>
          <a:xfrm>
            <a:off x="6637106" y="4817641"/>
            <a:ext cx="501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포인팅 방식 </a:t>
            </a:r>
            <a:endParaRPr lang="en-US" altLang="ko-KR" b="1" dirty="0"/>
          </a:p>
          <a:p>
            <a:r>
              <a:rPr lang="en-US" altLang="ko-KR" dirty="0"/>
              <a:t>– </a:t>
            </a:r>
            <a:r>
              <a:rPr lang="ko-KR" altLang="en-US" dirty="0"/>
              <a:t>시각적인 부분만 사용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근육기억</a:t>
            </a:r>
            <a:r>
              <a:rPr lang="en-US" altLang="ko-KR" dirty="0"/>
              <a:t>(</a:t>
            </a:r>
            <a:r>
              <a:rPr lang="ko-KR" altLang="en-US" dirty="0"/>
              <a:t>절차 기억</a:t>
            </a:r>
            <a:r>
              <a:rPr lang="en-US" altLang="ko-KR" dirty="0"/>
              <a:t>)</a:t>
            </a:r>
            <a:r>
              <a:rPr lang="ko-KR" altLang="en-US" dirty="0"/>
              <a:t>을 사용하기 힘들어 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정확도가 낮다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788D3-261E-4639-831C-933A82F88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04" y="4005205"/>
            <a:ext cx="5015176" cy="2708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E429C-855A-49E2-BD44-330EFD31FF28}"/>
              </a:ext>
            </a:extLst>
          </p:cNvPr>
          <p:cNvSpPr txBox="1"/>
          <p:nvPr/>
        </p:nvSpPr>
        <p:spPr>
          <a:xfrm>
            <a:off x="380897" y="6168690"/>
            <a:ext cx="1340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립 모션 </a:t>
            </a:r>
          </a:p>
        </p:txBody>
      </p:sp>
    </p:spTree>
    <p:extLst>
      <p:ext uri="{BB962C8B-B14F-4D97-AF65-F5344CB8AC3E}">
        <p14:creationId xmlns:p14="http://schemas.microsoft.com/office/powerpoint/2010/main" val="393607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기기, 실내, 사람, 키보드이(가) 표시된 사진&#10;&#10;높은 신뢰도로 생성된 설명">
            <a:extLst>
              <a:ext uri="{FF2B5EF4-FFF2-40B4-BE49-F238E27FC236}">
                <a16:creationId xmlns:a16="http://schemas.microsoft.com/office/drawing/2014/main" id="{DEE34E47-A1F0-4920-B333-B14109A7D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5" y="824830"/>
            <a:ext cx="8550729" cy="47969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2B56E-DB80-42AD-86D0-90CC58004CFF}"/>
              </a:ext>
            </a:extLst>
          </p:cNvPr>
          <p:cNvSpPr txBox="1"/>
          <p:nvPr/>
        </p:nvSpPr>
        <p:spPr>
          <a:xfrm>
            <a:off x="2242456" y="5976571"/>
            <a:ext cx="78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키보드를 사용하고 추가 악세서리로 </a:t>
            </a:r>
            <a:r>
              <a:rPr lang="en-US" altLang="ko-KR" dirty="0"/>
              <a:t>VR</a:t>
            </a:r>
            <a:r>
              <a:rPr lang="ko-KR" altLang="en-US" dirty="0"/>
              <a:t> 화면에 띄우기 </a:t>
            </a:r>
            <a:r>
              <a:rPr lang="en-US" altLang="ko-KR" dirty="0"/>
              <a:t>– </a:t>
            </a:r>
            <a:r>
              <a:rPr lang="ko-KR" altLang="en-US" dirty="0"/>
              <a:t>활동성 제한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8B12A-41C6-42B8-BA73-E30DCD97EB9E}"/>
              </a:ext>
            </a:extLst>
          </p:cNvPr>
          <p:cNvSpPr txBox="1"/>
          <p:nvPr/>
        </p:nvSpPr>
        <p:spPr>
          <a:xfrm>
            <a:off x="4991598" y="424720"/>
            <a:ext cx="185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로지텍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브릿지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034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0793" y="437393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목표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E48E48-765A-4B0E-99E5-7145EDE30D82}"/>
              </a:ext>
            </a:extLst>
          </p:cNvPr>
          <p:cNvSpPr txBox="1"/>
          <p:nvPr/>
        </p:nvSpPr>
        <p:spPr>
          <a:xfrm>
            <a:off x="717306" y="1312313"/>
            <a:ext cx="1004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/>
              <a:t>현재 </a:t>
            </a:r>
            <a:r>
              <a:rPr lang="en-US" altLang="ko-KR" sz="2800" dirty="0"/>
              <a:t>VR</a:t>
            </a:r>
            <a:r>
              <a:rPr lang="ko-KR" altLang="en-US" sz="2800" dirty="0"/>
              <a:t>환경에서 사용 할 수 있는 키보드 인터페이스 제작</a:t>
            </a:r>
            <a:endParaRPr lang="en-US" altLang="ko-KR" sz="2800" dirty="0"/>
          </a:p>
        </p:txBody>
      </p:sp>
      <p:pic>
        <p:nvPicPr>
          <p:cNvPr id="10" name="Picture 4" descr="키보드 아이콘에 대한 이미지 검색결과">
            <a:extLst>
              <a:ext uri="{FF2B5EF4-FFF2-40B4-BE49-F238E27FC236}">
                <a16:creationId xmlns:a16="http://schemas.microsoft.com/office/drawing/2014/main" id="{06059789-910C-475F-B422-CCFC1405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90" y="1969699"/>
            <a:ext cx="4252723" cy="42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0794" y="437393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목표</a:t>
            </a:r>
          </a:p>
        </p:txBody>
      </p:sp>
      <p:pic>
        <p:nvPicPr>
          <p:cNvPr id="17" name="Picture 2" descr="Image result for 마우스 아이콘">
            <a:extLst>
              <a:ext uri="{FF2B5EF4-FFF2-40B4-BE49-F238E27FC236}">
                <a16:creationId xmlns:a16="http://schemas.microsoft.com/office/drawing/2014/main" id="{0E0FD1C0-5890-4846-93E1-9E94BBA9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50" y="2250415"/>
            <a:ext cx="3217324" cy="3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ctions system run icon">
            <a:extLst>
              <a:ext uri="{FF2B5EF4-FFF2-40B4-BE49-F238E27FC236}">
                <a16:creationId xmlns:a16="http://schemas.microsoft.com/office/drawing/2014/main" id="{0F81C103-13F7-4433-A62C-3F92DE25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56" y="2004183"/>
            <a:ext cx="3804648" cy="380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C5B83-DD64-4DCF-BE9A-65DC6C018F15}"/>
              </a:ext>
            </a:extLst>
          </p:cNvPr>
          <p:cNvSpPr txBox="1"/>
          <p:nvPr/>
        </p:nvSpPr>
        <p:spPr>
          <a:xfrm>
            <a:off x="717306" y="1312313"/>
            <a:ext cx="1004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VR</a:t>
            </a:r>
            <a:r>
              <a:rPr lang="ko-KR" altLang="en-US" sz="2800" dirty="0"/>
              <a:t>과 </a:t>
            </a:r>
            <a:r>
              <a:rPr lang="en-US" altLang="ko-KR" sz="2800" dirty="0"/>
              <a:t>PC</a:t>
            </a:r>
            <a:r>
              <a:rPr lang="ko-KR" altLang="en-US" sz="2800" dirty="0"/>
              <a:t>간 유연한 연결을 위해 </a:t>
            </a:r>
            <a:r>
              <a:rPr lang="en-US" altLang="ko-KR" sz="2800" dirty="0"/>
              <a:t>PC</a:t>
            </a:r>
            <a:r>
              <a:rPr lang="ko-KR" altLang="en-US" sz="2800" dirty="0"/>
              <a:t>를 손 제스처로 조작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24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1557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6377" y="434045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키보드 인터페이스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16EF54-4AE0-4512-A165-09CA14A74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 t="5956" r="2027" b="1523"/>
          <a:stretch/>
        </p:blipFill>
        <p:spPr>
          <a:xfrm>
            <a:off x="6318760" y="989148"/>
            <a:ext cx="4589902" cy="497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7FD8EA-2F41-46C3-8C59-E8D26733E989}"/>
              </a:ext>
            </a:extLst>
          </p:cNvPr>
          <p:cNvSpPr txBox="1"/>
          <p:nvPr/>
        </p:nvSpPr>
        <p:spPr>
          <a:xfrm>
            <a:off x="1130157" y="1573923"/>
            <a:ext cx="433569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ko-KR" altLang="en-US" sz="2400" dirty="0"/>
              <a:t>천지인 사용 입력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기존 키보드의 배치 유사 </a:t>
            </a:r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en-US" altLang="ko-KR" sz="2400" dirty="0" err="1"/>
              <a:t>Vr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시각적 표시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필요 버튼 </a:t>
            </a:r>
            <a:r>
              <a:rPr lang="en-US" altLang="ko-KR" sz="2400" dirty="0"/>
              <a:t>4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en-US" altLang="ko-KR" sz="2400" dirty="0"/>
              <a:t>+  </a:t>
            </a:r>
            <a:r>
              <a:rPr lang="ko-KR" altLang="en-US" sz="2400" dirty="0"/>
              <a:t>회전으로 다이얼 이동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r>
              <a:rPr lang="ko-KR" altLang="en-US" sz="2400" dirty="0"/>
              <a:t>자동완성 기능</a:t>
            </a:r>
            <a:r>
              <a:rPr lang="en-US" altLang="ko-KR" sz="2400" dirty="0"/>
              <a:t>(</a:t>
            </a:r>
            <a:r>
              <a:rPr lang="ko-KR" altLang="en-US" sz="2400" dirty="0"/>
              <a:t>미완성</a:t>
            </a:r>
            <a:r>
              <a:rPr lang="en-US" altLang="ko-KR" sz="24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06774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260</Words>
  <Application>Microsoft Office PowerPoint</Application>
  <PresentationFormat>와이드스크린</PresentationFormat>
  <Paragraphs>98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맑은 고딕</vt:lpstr>
      <vt:lpstr>나눔스퀘어 ExtraBold</vt:lpstr>
      <vt:lpstr>Arial</vt:lpstr>
      <vt:lpstr>나눔바른고딕 UltraLight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Windows 사용자</cp:lastModifiedBy>
  <cp:revision>138</cp:revision>
  <dcterms:created xsi:type="dcterms:W3CDTF">2017-05-29T09:12:16Z</dcterms:created>
  <dcterms:modified xsi:type="dcterms:W3CDTF">2018-05-15T02:56:31Z</dcterms:modified>
</cp:coreProperties>
</file>